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7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3ED620D-2772-44E6-93AB-EBB50C910809}" type="datetimeFigureOut">
              <a:rPr lang="en-US" smtClean="0"/>
              <a:t>2/22/2020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4435EC-0409-4E20-AFBC-7ED207C591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848600" cy="1927225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گردش لوکوسیت ها و مهاجرت به بافت ها</a:t>
            </a:r>
            <a:endParaRPr lang="en-US" sz="3200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5007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Circulating leukocytes and migration to tissues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715000"/>
            <a:ext cx="2215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By: Dr.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E. Azizi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357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خروج سلول های</a:t>
            </a:r>
            <a:r>
              <a:rPr lang="fa-IR" sz="2400" b="1" cap="all" spc="-100" dirty="0">
                <a:solidFill>
                  <a:srgbClr val="FF0000"/>
                </a:solidFill>
                <a:latin typeface="Iranian nastaeligh"/>
                <a:ea typeface="+mj-ea"/>
                <a:cs typeface="B Titr" pitchFamily="2" charset="-78"/>
              </a:rPr>
              <a:t> </a:t>
            </a:r>
            <a:r>
              <a:rPr lang="en-US" sz="2400" b="1" cap="all" spc="-1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fa-IR" sz="2400" b="1" cap="all" spc="-100" dirty="0">
                <a:solidFill>
                  <a:srgbClr val="FF0000"/>
                </a:solidFill>
                <a:latin typeface="Iranian nastaeligh"/>
                <a:ea typeface="+mj-ea"/>
                <a:cs typeface="B Titr" pitchFamily="2" charset="-78"/>
              </a:rPr>
              <a:t> بکر </a:t>
            </a:r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از غدد </a:t>
            </a:r>
            <a:r>
              <a:rPr lang="fa-IR" sz="2400" b="1" cap="all" spc="-100" dirty="0" smtClean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لنفاوی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7335636" cy="55626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29403" y="1143000"/>
            <a:ext cx="16383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آنزیم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S1P</a:t>
            </a:r>
            <a:r>
              <a:rPr lang="fa-IR" sz="2400" dirty="0" smtClean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 لیاز </a:t>
            </a:r>
          </a:p>
          <a:p>
            <a:pPr algn="r" rtl="1"/>
            <a:endParaRPr lang="fa-IR" sz="2400" dirty="0">
              <a:solidFill>
                <a:srgbClr val="FF0000"/>
              </a:solidFill>
              <a:latin typeface="Times New Roman" pitchFamily="18" charset="0"/>
              <a:cs typeface="B Mitra" pitchFamily="2" charset="-78"/>
            </a:endParaRPr>
          </a:p>
          <a:p>
            <a:pPr algn="r" rtl="1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IFN – I</a:t>
            </a:r>
          </a:p>
          <a:p>
            <a:pPr algn="r" rtl="1"/>
            <a:endParaRPr lang="en-US" sz="2400" dirty="0">
              <a:solidFill>
                <a:srgbClr val="FF0000"/>
              </a:solidFill>
              <a:latin typeface="Times New Roman" pitchFamily="18" charset="0"/>
              <a:cs typeface="B Mitra" pitchFamily="2" charset="-78"/>
            </a:endParaRPr>
          </a:p>
          <a:p>
            <a:pPr algn="r" rtl="1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CD69</a:t>
            </a:r>
          </a:p>
          <a:p>
            <a:pPr algn="r" rtl="1"/>
            <a:endParaRPr lang="en-US" sz="2400" dirty="0">
              <a:solidFill>
                <a:srgbClr val="FF0000"/>
              </a:solidFill>
              <a:latin typeface="Times New Roman" pitchFamily="18" charset="0"/>
              <a:cs typeface="B Mitra" pitchFamily="2" charset="-78"/>
            </a:endParaRPr>
          </a:p>
          <a:p>
            <a:pPr algn="r" rtl="1"/>
            <a:r>
              <a:rPr lang="fa-IR" sz="2400" dirty="0" smtClean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فینگولیمود 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B Mitra" pitchFamily="2" charset="-78"/>
            </a:endParaRPr>
          </a:p>
          <a:p>
            <a:pPr algn="r" rtl="1"/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FTY720</a:t>
            </a:r>
            <a:r>
              <a:rPr lang="fa-IR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3240" y="757535"/>
            <a:ext cx="433072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فراخوانی </a:t>
            </a:r>
            <a:r>
              <a:rPr lang="fa-IR" sz="2400" b="1" cap="all" spc="-100" dirty="0">
                <a:solidFill>
                  <a:srgbClr val="FF0000"/>
                </a:solidFill>
                <a:latin typeface="Iranian nastaeligh"/>
                <a:cs typeface="B Titr" pitchFamily="2" charset="-78"/>
              </a:rPr>
              <a:t> </a:t>
            </a:r>
            <a:r>
              <a:rPr lang="en-US" sz="2400" b="1" cap="all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b="1" cap="all" spc="-100" dirty="0">
                <a:solidFill>
                  <a:srgbClr val="FF0000"/>
                </a:solidFill>
                <a:latin typeface="Iranian nastaeligh"/>
                <a:cs typeface="B Titr" pitchFamily="2" charset="-78"/>
              </a:rPr>
              <a:t> بکر </a:t>
            </a:r>
            <a:r>
              <a:rPr lang="fa-IR" sz="2400" b="1" cap="all" spc="-100" dirty="0" smtClean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به </a:t>
            </a:r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بافت </a:t>
            </a:r>
            <a:r>
              <a:rPr lang="fa-IR" sz="2400" b="1" cap="all" spc="-100" dirty="0" smtClean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ها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4499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B Mitra" pitchFamily="2" charset="-78"/>
              </a:rPr>
              <a:t>)</a:t>
            </a:r>
            <a:r>
              <a:rPr lang="fa-IR" sz="2400" b="1" dirty="0" smtClean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روده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 </a:t>
            </a:r>
            <a:r>
              <a:rPr lang="en-US" sz="2000" dirty="0" smtClean="0">
                <a:latin typeface="Times New Roman" pitchFamily="18" charset="0"/>
                <a:cs typeface="B Mitra" pitchFamily="2" charset="-78"/>
              </a:rPr>
              <a:t>L     ( </a:t>
            </a:r>
            <a:r>
              <a:rPr lang="fa-IR" dirty="0" smtClean="0">
                <a:latin typeface="Times New Roman" pitchFamily="18" charset="0"/>
                <a:cs typeface="B Mitra" pitchFamily="2" charset="-78"/>
              </a:rPr>
              <a:t>-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سلکتین و اینتگرین</a:t>
            </a:r>
            <a:r>
              <a:rPr lang="fa-IR" sz="2000" dirty="0">
                <a:latin typeface="Times New Roman" pitchFamily="18" charset="0"/>
                <a:cs typeface="B Mitra" pitchFamily="2" charset="-78"/>
              </a:rPr>
              <a:t> </a:t>
            </a:r>
            <a:r>
              <a:rPr lang="el-GR" sz="2200" dirty="0">
                <a:latin typeface="Times New Roman" pitchFamily="18" charset="0"/>
                <a:cs typeface="B Mitra" pitchFamily="2" charset="-78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000" dirty="0">
                <a:latin typeface="Times New Roman" pitchFamily="18" charset="0"/>
                <a:cs typeface="B Mitra" pitchFamily="2" charset="-78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a-IR" dirty="0" smtClean="0">
                <a:latin typeface="Times New Roman" pitchFamily="18" charset="0"/>
                <a:cs typeface="B Mitra" pitchFamily="2" charset="-78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MadCAM-1 </a:t>
            </a:r>
            <a:r>
              <a:rPr lang="en-US" dirty="0" smtClean="0">
                <a:latin typeface="Times New Roman" pitchFamily="18" charset="0"/>
                <a:cs typeface="B Mitra" pitchFamily="2" charset="-78"/>
              </a:rPr>
              <a:t>                         </a:t>
            </a:r>
          </a:p>
          <a:p>
            <a:pPr algn="r" rtl="1">
              <a:lnSpc>
                <a:spcPct val="150000"/>
              </a:lnSpc>
            </a:pPr>
            <a:r>
              <a:rPr lang="fa-IR" sz="2000" dirty="0">
                <a:latin typeface="Times New Roman" pitchFamily="18" charset="0"/>
                <a:cs typeface="B Mitra" pitchFamily="2" charset="-78"/>
              </a:rPr>
              <a:t>(</a:t>
            </a:r>
            <a:r>
              <a:rPr lang="fa-IR" sz="2400" b="1" dirty="0">
                <a:solidFill>
                  <a:srgbClr val="FF0000"/>
                </a:solidFill>
                <a:latin typeface="Times New Roman" pitchFamily="18" charset="0"/>
                <a:cs typeface="B Mitra" pitchFamily="2" charset="-78"/>
              </a:rPr>
              <a:t>طحال</a:t>
            </a:r>
            <a:r>
              <a:rPr lang="fa-IR" sz="2000" dirty="0" smtClean="0">
                <a:latin typeface="Times New Roman" pitchFamily="18" charset="0"/>
                <a:cs typeface="B Mitra" pitchFamily="2" charset="-78"/>
              </a:rPr>
              <a:t>)    </a:t>
            </a:r>
            <a:r>
              <a:rPr lang="fa-IR" sz="2400" dirty="0">
                <a:cs typeface="B Nazanin" pitchFamily="2" charset="-78"/>
              </a:rPr>
              <a:t>طحال فاقد </a:t>
            </a:r>
            <a:r>
              <a:rPr lang="en-US" sz="2000" dirty="0" smtClean="0">
                <a:latin typeface="Times New Roman" pitchFamily="18" charset="0"/>
                <a:cs typeface="B Mitra" pitchFamily="2" charset="-78"/>
              </a:rPr>
              <a:t>HEV</a:t>
            </a:r>
            <a:r>
              <a:rPr lang="en-US" sz="1400" dirty="0" smtClean="0">
                <a:latin typeface="Times New Roman" pitchFamily="18" charset="0"/>
                <a:cs typeface="B Mitra" pitchFamily="2" charset="-78"/>
              </a:rPr>
              <a:t>S </a:t>
            </a:r>
            <a:r>
              <a:rPr lang="fa-IR" sz="1400" dirty="0" smtClean="0">
                <a:latin typeface="Times New Roman" pitchFamily="18" charset="0"/>
                <a:cs typeface="B Mitra" pitchFamily="2" charset="-78"/>
              </a:rPr>
              <a:t>  </a:t>
            </a:r>
            <a:r>
              <a:rPr lang="fa-IR" sz="2400" dirty="0" smtClean="0">
                <a:cs typeface="B Nazanin" pitchFamily="2" charset="-78"/>
              </a:rPr>
              <a:t>است. </a:t>
            </a:r>
            <a:r>
              <a:rPr lang="fa-IR" sz="2400" dirty="0">
                <a:cs typeface="B Nazanin" pitchFamily="2" charset="-78"/>
              </a:rPr>
              <a:t>به نظر می رسد  ورود سلول های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dirty="0">
                <a:cs typeface="B Nazanin" pitchFamily="2" charset="-78"/>
              </a:rPr>
              <a:t> از طریق گردش خون باز به صورت تنظیم نشده </a:t>
            </a:r>
            <a:r>
              <a:rPr lang="fa-IR" sz="2400" dirty="0" smtClean="0">
                <a:cs typeface="B Nazanin" pitchFamily="2" charset="-78"/>
              </a:rPr>
              <a:t>بدون نقش سلکتین ها و اینتگرین ها باشد.</a:t>
            </a:r>
          </a:p>
        </p:txBody>
      </p:sp>
      <p:sp>
        <p:nvSpPr>
          <p:cNvPr id="6" name="Left Arrow 5"/>
          <p:cNvSpPr/>
          <p:nvPr/>
        </p:nvSpPr>
        <p:spPr>
          <a:xfrm>
            <a:off x="3581400" y="1645170"/>
            <a:ext cx="914400" cy="381000"/>
          </a:xfrm>
          <a:prstGeom prst="lef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73240" y="3486090"/>
            <a:ext cx="433072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000" b="1" cap="all" spc="-100" dirty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مهاجرت لنفوسیت های </a:t>
            </a:r>
            <a:r>
              <a:rPr lang="en-US" sz="2000" b="1" cap="all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000" b="1" cap="all" spc="-100" dirty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 </a:t>
            </a:r>
            <a:r>
              <a:rPr lang="fa-IR" sz="2000" b="1" cap="all" spc="-100" dirty="0">
                <a:solidFill>
                  <a:srgbClr val="FF0000"/>
                </a:solidFill>
                <a:latin typeface="Iranian nastaeligh"/>
                <a:cs typeface="B Titr" pitchFamily="2" charset="-78"/>
              </a:rPr>
              <a:t>اجرایی</a:t>
            </a:r>
            <a:r>
              <a:rPr lang="fa-IR" sz="2000" b="1" cap="all" spc="-100" dirty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 به محل های عفونت</a:t>
            </a:r>
            <a:endParaRPr lang="en-US" sz="2000" b="1" cap="all" spc="-100" dirty="0">
              <a:solidFill>
                <a:prstClr val="black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848" y="4113074"/>
            <a:ext cx="805868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CCR7</a:t>
            </a:r>
            <a:r>
              <a:rPr lang="fa-IR" sz="2400" dirty="0" smtClean="0">
                <a:latin typeface="Times New Roman"/>
                <a:cs typeface="Times New Roman"/>
              </a:rPr>
              <a:t>↓، </a:t>
            </a:r>
            <a:r>
              <a:rPr lang="fa-IR" sz="2400" dirty="0">
                <a:cs typeface="B Nazanin" pitchFamily="2" charset="-78"/>
              </a:rPr>
              <a:t>گیرنده های </a:t>
            </a:r>
            <a:r>
              <a:rPr lang="fa-IR" sz="2400" dirty="0" smtClean="0">
                <a:cs typeface="B Nazanin" pitchFamily="2" charset="-78"/>
              </a:rPr>
              <a:t>کموکاین های التهابی</a:t>
            </a:r>
            <a:r>
              <a:rPr lang="fa-IR" sz="2400" dirty="0">
                <a:cs typeface="B Nazanin" pitchFamily="2" charset="-78"/>
              </a:rPr>
              <a:t> </a:t>
            </a:r>
            <a:r>
              <a:rPr lang="fa-IR" sz="2400" dirty="0" smtClean="0">
                <a:cs typeface="B Nazanin" pitchFamily="2" charset="-78"/>
              </a:rPr>
              <a:t>و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S1PR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 smtClean="0">
                <a:latin typeface="Times New Roman"/>
                <a:cs typeface="Times New Roman"/>
              </a:rPr>
              <a:t>↑</a:t>
            </a:r>
            <a:r>
              <a:rPr lang="fa-IR" sz="2400" dirty="0">
                <a:cs typeface="B Nazanin" pitchFamily="2" charset="-78"/>
              </a:rPr>
              <a:t>، توقف بیان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a-IR" sz="2400" dirty="0">
                <a:cs typeface="B Nazanin" pitchFamily="2" charset="-78"/>
              </a:rPr>
              <a:t>- سلکتین </a:t>
            </a:r>
            <a:r>
              <a:rPr lang="fa-IR" sz="2400" dirty="0" smtClean="0">
                <a:cs typeface="B Nazanin" pitchFamily="2" charset="-78"/>
              </a:rPr>
              <a:t>و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افزایش </a:t>
            </a:r>
            <a:r>
              <a:rPr lang="fa-IR" sz="2400" dirty="0" smtClean="0">
                <a:cs typeface="B Nazanin" pitchFamily="2" charset="-78"/>
              </a:rPr>
              <a:t>بیان گیرنده های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fa-IR" sz="2400" dirty="0">
                <a:cs typeface="B Nazanin" pitchFamily="2" charset="-78"/>
              </a:rPr>
              <a:t>و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a-IR" sz="2400" dirty="0">
                <a:cs typeface="B Nazanin" pitchFamily="2" charset="-78"/>
              </a:rPr>
              <a:t>- </a:t>
            </a:r>
            <a:r>
              <a:rPr lang="fa-IR" sz="2400" dirty="0" smtClean="0">
                <a:cs typeface="B Nazanin" pitchFamily="2" charset="-78"/>
              </a:rPr>
              <a:t>سلکتین</a:t>
            </a: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برخی از سلول های اجرایی، تمایل به مهاجرت به انواع خاصی از بافت ها را دارند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9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762000"/>
            <a:ext cx="433072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مهاجرت لنفوسیت های </a:t>
            </a:r>
            <a:r>
              <a:rPr lang="en-US" sz="2200" b="1" cap="all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 </a:t>
            </a:r>
            <a:r>
              <a:rPr lang="fa-IR" sz="2400" b="1" cap="all" spc="-100" dirty="0" smtClean="0">
                <a:solidFill>
                  <a:srgbClr val="FF0000"/>
                </a:solidFill>
                <a:latin typeface="Iranian nastaeligh"/>
                <a:cs typeface="B Titr" pitchFamily="2" charset="-78"/>
              </a:rPr>
              <a:t>خاطره ای</a:t>
            </a:r>
            <a:endParaRPr lang="en-US" sz="2400" b="1" cap="all" spc="-100" dirty="0">
              <a:solidFill>
                <a:prstClr val="black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1" y="1676400"/>
            <a:ext cx="899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cs typeface="B Nazanin" pitchFamily="2" charset="-78"/>
              </a:rPr>
              <a:t>سلول </a:t>
            </a:r>
            <a:r>
              <a:rPr lang="fa-IR" sz="2400" dirty="0" smtClean="0">
                <a:cs typeface="B Nazanin" pitchFamily="2" charset="-78"/>
              </a:rPr>
              <a:t>های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sz="2400" dirty="0" smtClean="0">
                <a:cs typeface="B Nazanin" pitchFamily="2" charset="-78"/>
              </a:rPr>
              <a:t>خاطره ای</a:t>
            </a: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endParaRPr lang="fa-IR" sz="2400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Nazanin" pitchFamily="2" charset="-78"/>
              </a:rPr>
              <a:t>برخی از سلول های </a:t>
            </a:r>
            <a:r>
              <a:rPr lang="en-US" sz="2000" dirty="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 dirty="0" smtClean="0">
                <a:cs typeface="B Nazanin" pitchFamily="2" charset="-78"/>
              </a:rPr>
              <a:t> خاطره ای پس از ورود به پوست و مخاط، تبدیل به سلول های خاطره ای مقیم بافت تبدیل می شوند. (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CD103 , CD69</a:t>
            </a:r>
            <a:r>
              <a:rPr lang="fa-IR" sz="2400" dirty="0" smtClean="0">
                <a:cs typeface="B Nazanin" pitchFamily="2" charset="-78"/>
              </a:rPr>
              <a:t>)</a:t>
            </a:r>
            <a:endParaRPr lang="en-US" sz="2400" dirty="0"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سلول های 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 خاطره ای اجرایی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به تحریکات آنتی ژنی به سرعت با تولید سایتوکاین های اجرایی پاسخ می دهند.</a:t>
            </a:r>
            <a:endParaRPr lang="fa-IR" sz="2400" dirty="0">
              <a:latin typeface="Times New Roman" pitchFamily="18" charset="0"/>
              <a:cs typeface="B Nazanin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>
                <a:latin typeface="Times New Roman" pitchFamily="18" charset="0"/>
                <a:cs typeface="B Nazanin" pitchFamily="2" charset="-78"/>
              </a:rPr>
              <a:t>سلول های </a:t>
            </a:r>
            <a:r>
              <a:rPr lang="en-US" sz="2400" dirty="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 خاطره ای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مرکزی به </a:t>
            </a:r>
            <a:r>
              <a:rPr lang="fa-IR" sz="2400" dirty="0">
                <a:latin typeface="Times New Roman" pitchFamily="18" charset="0"/>
                <a:cs typeface="B Nazanin" pitchFamily="2" charset="-78"/>
              </a:rPr>
              <a:t>تحریکات آنتی ژنی </a:t>
            </a:r>
            <a:r>
              <a:rPr lang="fa-IR" sz="2400" dirty="0" smtClean="0">
                <a:latin typeface="Times New Roman" pitchFamily="18" charset="0"/>
                <a:cs typeface="B Nazanin" pitchFamily="2" charset="-78"/>
              </a:rPr>
              <a:t>تمایل به تکثیر بیشتر دارند و ذخیره ای از سلول ها برای پاسخ یادآور هستند. </a:t>
            </a:r>
            <a:endParaRPr lang="fa-IR" sz="2400" dirty="0"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214404" y="1662332"/>
            <a:ext cx="309489" cy="800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352800" y="144780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latin typeface="Times New Roman" pitchFamily="18" charset="0"/>
                <a:cs typeface="B Nazanin" pitchFamily="2" charset="-78"/>
              </a:rPr>
              <a:t>سلول های </a:t>
            </a:r>
            <a:r>
              <a:rPr lang="en-US" sz="2000" dirty="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000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sz="2200" dirty="0">
                <a:latin typeface="Times New Roman" pitchFamily="18" charset="0"/>
                <a:cs typeface="B Nazanin" pitchFamily="2" charset="-78"/>
              </a:rPr>
              <a:t>خاطره </a:t>
            </a:r>
            <a:r>
              <a:rPr lang="fa-IR" sz="2200" dirty="0" smtClean="0">
                <a:latin typeface="Times New Roman" pitchFamily="18" charset="0"/>
                <a:cs typeface="B Nazanin" pitchFamily="2" charset="-78"/>
              </a:rPr>
              <a:t>ای </a:t>
            </a:r>
            <a:r>
              <a:rPr lang="fa-IR" sz="2200" dirty="0" smtClean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اجرایی 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latin typeface="Times New Roman" pitchFamily="18" charset="0"/>
                <a:cs typeface="B Nazanin" pitchFamily="2" charset="-78"/>
              </a:rPr>
              <a:t>سلول های </a:t>
            </a:r>
            <a:r>
              <a:rPr lang="en-US" sz="2000" dirty="0">
                <a:latin typeface="Times New Roman" pitchFamily="18" charset="0"/>
                <a:cs typeface="B Nazanin" pitchFamily="2" charset="-78"/>
              </a:rPr>
              <a:t>T</a:t>
            </a:r>
            <a:r>
              <a:rPr lang="fa-IR" sz="2200" dirty="0">
                <a:latin typeface="Times New Roman" pitchFamily="18" charset="0"/>
                <a:cs typeface="B Nazanin" pitchFamily="2" charset="-78"/>
              </a:rPr>
              <a:t> خاطره ای </a:t>
            </a:r>
            <a:r>
              <a:rPr lang="fa-IR" sz="2200" dirty="0">
                <a:solidFill>
                  <a:srgbClr val="FF0000"/>
                </a:solidFill>
                <a:latin typeface="Times New Roman" pitchFamily="18" charset="0"/>
                <a:cs typeface="B Nazanin" pitchFamily="2" charset="-78"/>
              </a:rPr>
              <a:t>مرکزی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648264"/>
            <a:ext cx="3352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2000" dirty="0" smtClean="0">
                <a:latin typeface="Times New Roman"/>
                <a:cs typeface="Times New Roman"/>
              </a:rPr>
              <a:t>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CD45O+</a:t>
            </a:r>
            <a:r>
              <a:rPr lang="fa-IR" sz="2000" dirty="0" smtClean="0">
                <a:cs typeface="B Nazanin" pitchFamily="2" charset="-78"/>
              </a:rPr>
              <a:t>،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CCR7</a:t>
            </a:r>
            <a:r>
              <a:rPr lang="fa-IR" sz="2000" dirty="0" smtClean="0">
                <a:latin typeface="Times New Roman"/>
                <a:cs typeface="Times New Roman"/>
              </a:rPr>
              <a:t>↑</a:t>
            </a:r>
            <a:r>
              <a:rPr lang="fa-IR" sz="2000" dirty="0" smtClean="0">
                <a:cs typeface="B Nazanin" pitchFamily="2" charset="-78"/>
              </a:rPr>
              <a:t>،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cs typeface="B Nazanin" pitchFamily="2" charset="-78"/>
              </a:rPr>
              <a:t>L</a:t>
            </a:r>
            <a:r>
              <a:rPr lang="fa-IR" sz="2200" dirty="0" smtClean="0">
                <a:cs typeface="B Nazanin" pitchFamily="2" charset="-78"/>
              </a:rPr>
              <a:t>-سلکتین</a:t>
            </a:r>
            <a:r>
              <a:rPr lang="fa-IR" sz="2000" dirty="0" smtClean="0">
                <a:latin typeface="Times New Roman"/>
                <a:cs typeface="Times New Roman"/>
              </a:rPr>
              <a:t>↑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28600" y="2133600"/>
            <a:ext cx="3352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Times New Roman"/>
                <a:cs typeface="Times New Roman"/>
              </a:rPr>
              <a:t>↑CD45O+</a:t>
            </a:r>
            <a:r>
              <a:rPr lang="fa-IR" sz="2000" dirty="0">
                <a:cs typeface="B Nazanin" pitchFamily="2" charset="-78"/>
              </a:rPr>
              <a:t>، </a:t>
            </a:r>
            <a:r>
              <a:rPr lang="en-US" sz="2000" dirty="0">
                <a:latin typeface="Times New Roman"/>
                <a:cs typeface="Times New Roman"/>
              </a:rPr>
              <a:t>CCR7</a:t>
            </a:r>
            <a:r>
              <a:rPr lang="fa-IR" sz="2000" dirty="0">
                <a:latin typeface="Times New Roman"/>
                <a:cs typeface="Times New Roman"/>
              </a:rPr>
              <a:t>↓</a:t>
            </a:r>
            <a:r>
              <a:rPr lang="fa-IR" sz="2000" dirty="0">
                <a:cs typeface="B Nazanin" pitchFamily="2" charset="-78"/>
              </a:rPr>
              <a:t>،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a-IR" sz="2200" dirty="0" smtClean="0">
                <a:cs typeface="B Nazanin" pitchFamily="2" charset="-78"/>
              </a:rPr>
              <a:t>-سلکتین</a:t>
            </a:r>
            <a:r>
              <a:rPr lang="fa-IR" sz="2000" dirty="0">
                <a:latin typeface="Times New Roman"/>
                <a:cs typeface="Times New Roman"/>
              </a:rPr>
              <a:t>↓</a:t>
            </a:r>
            <a:r>
              <a:rPr lang="fa-I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1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48768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سلولهای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a-IR" sz="2200" dirty="0" smtClean="0">
                <a:cs typeface="B Nazanin" pitchFamily="2" charset="-78"/>
              </a:rPr>
              <a:t> نابالغ از طریق خون، مغز استخوان را ترک کرده و </a:t>
            </a:r>
            <a:r>
              <a:rPr lang="fa-IR" sz="2200" dirty="0">
                <a:cs typeface="B Nazanin" pitchFamily="2" charset="-78"/>
              </a:rPr>
              <a:t>وارد </a:t>
            </a:r>
            <a:r>
              <a:rPr lang="fa-IR" sz="2200" dirty="0" smtClean="0">
                <a:cs typeface="B Nazanin" pitchFamily="2" charset="-78"/>
              </a:rPr>
              <a:t>ناحیه حاشیه ای طحال می شوند.</a:t>
            </a:r>
          </a:p>
          <a:p>
            <a:pPr algn="r" rtl="1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CXCR5</a:t>
            </a:r>
            <a:r>
              <a:rPr lang="fa-IR" sz="2200" dirty="0" smtClean="0">
                <a:cs typeface="B Nazanin" pitchFamily="2" charset="-78"/>
              </a:rPr>
              <a:t>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CXCL13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fa-IR" sz="2000" dirty="0" smtClean="0">
                <a:latin typeface="Times New Roman"/>
                <a:cs typeface="Times New Roman"/>
              </a:rPr>
              <a:t>■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S1P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9800" y="457200"/>
            <a:ext cx="433072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rtl="1"/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مهاجرت لنفوسیت </a:t>
            </a:r>
            <a:r>
              <a:rPr lang="fa-IR" sz="2400" b="1" cap="all" spc="-100" dirty="0" smtClean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های</a:t>
            </a:r>
            <a:r>
              <a:rPr lang="en-US" sz="2400" b="1" cap="all" spc="-100" dirty="0" smtClean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 </a:t>
            </a:r>
            <a:r>
              <a:rPr lang="fa-IR" sz="2400" b="1" cap="all" spc="-100" dirty="0" smtClean="0">
                <a:solidFill>
                  <a:prstClr val="black"/>
                </a:solidFill>
                <a:latin typeface="Iranian nastaeligh"/>
                <a:cs typeface="B Titr" pitchFamily="2" charset="-78"/>
              </a:rPr>
              <a:t> </a:t>
            </a:r>
            <a:r>
              <a:rPr lang="en-US" sz="2400" b="1" cap="all" spc="-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cap="all" spc="-100" dirty="0">
              <a:solidFill>
                <a:prstClr val="black"/>
              </a:solidFill>
              <a:latin typeface="Iranian nastaeligh"/>
              <a:cs typeface="B Titr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172200" y="1828800"/>
            <a:ext cx="16002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7315200" cy="454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4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686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7266" y="4572000"/>
            <a:ext cx="3637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با تشکر و سپاس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0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6900"/>
            <a:ext cx="8991600" cy="4495800"/>
          </a:xfrm>
        </p:spPr>
        <p:txBody>
          <a:bodyPr/>
          <a:lstStyle/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سلکتین ها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2200" dirty="0">
              <a:solidFill>
                <a:srgbClr val="FF0000"/>
              </a:solidFill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22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endParaRPr lang="en-US" sz="2200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200" dirty="0" smtClean="0">
                <a:solidFill>
                  <a:srgbClr val="FF0000"/>
                </a:solidFill>
                <a:cs typeface="B Nazanin" pitchFamily="2" charset="-78"/>
              </a:rPr>
              <a:t> لیگاند سلکتین ها </a:t>
            </a:r>
          </a:p>
          <a:p>
            <a:pPr lvl="1" algn="r" rtl="1">
              <a:buFont typeface="Wingdings" pitchFamily="2" charset="2"/>
              <a:buChar char="v"/>
            </a:pPr>
            <a:endParaRPr lang="en-US" sz="2200" dirty="0">
              <a:cs typeface="B Nazanin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205004" y="1667841"/>
            <a:ext cx="2286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15956" y="1371600"/>
            <a:ext cx="134684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(CD62P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 (CD62E)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 (CD62L)</a:t>
            </a:r>
          </a:p>
        </p:txBody>
      </p:sp>
      <p:sp>
        <p:nvSpPr>
          <p:cNvPr id="6" name="Left Brace 5"/>
          <p:cNvSpPr/>
          <p:nvPr/>
        </p:nvSpPr>
        <p:spPr>
          <a:xfrm>
            <a:off x="3352800" y="1524000"/>
            <a:ext cx="152400" cy="9458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809690"/>
            <a:ext cx="979755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اندوتلیال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95158" y="1524000"/>
            <a:ext cx="201984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dirty="0">
                <a:solidFill>
                  <a:prstClr val="black"/>
                </a:solidFill>
                <a:cs typeface="B Nazanin" pitchFamily="2" charset="-78"/>
              </a:rPr>
              <a:t>هیستامین، ترمبین</a:t>
            </a:r>
            <a:endParaRPr lang="en-US" sz="2000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1200" y="2514600"/>
            <a:ext cx="1252266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fa-IR" sz="2000" b="1" dirty="0">
                <a:solidFill>
                  <a:srgbClr val="FF0000"/>
                </a:solidFill>
                <a:cs typeface="B Nazanin" pitchFamily="2" charset="-78"/>
              </a:rPr>
              <a:t>لوکوسیت ها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5158" y="2057400"/>
            <a:ext cx="201984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IL-1, TNF, LPS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5158" y="2526268"/>
            <a:ext cx="201984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IL-1, TNF, LPS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6629400" y="3810000"/>
            <a:ext cx="2286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57400" y="3628072"/>
            <a:ext cx="45720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PSGL – 1</a:t>
            </a: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 – 1</a:t>
            </a:r>
          </a:p>
          <a:p>
            <a:pPr algn="r" rtl="1">
              <a:lnSpc>
                <a:spcPct val="1500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Mad CAM-1,GlyCAM-1,CD34,PNAd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مهاجرت لوکوسیتی – سلکتین ها</a:t>
            </a:r>
            <a:endParaRPr lang="en-US" sz="2400" cap="all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07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810000"/>
            <a:ext cx="3827575" cy="263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8580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مهاجرت لوکوسیتی – اینتگرین ها</a:t>
            </a:r>
            <a:endParaRPr lang="en-US" sz="2400" cap="all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40726" cy="4876800"/>
          </a:xfrm>
        </p:spPr>
        <p:txBody>
          <a:bodyPr>
            <a:normAutofit/>
          </a:bodyPr>
          <a:lstStyle/>
          <a:p>
            <a:pPr lvl="1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اینتگرین ها </a:t>
            </a: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200" dirty="0" smtClean="0">
                <a:cs typeface="B Nazanin" pitchFamily="2" charset="-78"/>
              </a:rPr>
              <a:t>30 نوع از دایمر زنجیره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a-IR" sz="2200" dirty="0" smtClean="0">
                <a:cs typeface="B Nazanin" pitchFamily="2" charset="-78"/>
              </a:rPr>
              <a:t> و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200" dirty="0" smtClean="0">
                <a:cs typeface="B Nazanin" pitchFamily="2" charset="-78"/>
              </a:rPr>
              <a:t>هستند.</a:t>
            </a:r>
            <a:endParaRPr lang="fa-IR" sz="2200" dirty="0">
              <a:solidFill>
                <a:srgbClr val="FF0000"/>
              </a:solidFill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sz="2200" dirty="0">
                <a:cs typeface="B Nazanin" pitchFamily="2" charset="-78"/>
              </a:rPr>
              <a:t>دومین سیتوپلاسمی با اجزای اسکلت سلولی واکنش می دهند.</a:t>
            </a: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LFA-1</a:t>
            </a:r>
            <a:r>
              <a:rPr lang="en-US" sz="2000" dirty="0" smtClean="0">
                <a:cs typeface="B Nazanin" pitchFamily="2" charset="-78"/>
              </a:rPr>
              <a:t> (</a:t>
            </a: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11a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VLA-4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49d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Mac-1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CD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11b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</a:t>
            </a:r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dirty="0" smtClean="0">
                <a:cs typeface="B Nazanin" pitchFamily="2" charset="-78"/>
              </a:rPr>
              <a:t>)</a:t>
            </a: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cs typeface="B Nazanin" pitchFamily="2" charset="-78"/>
              </a:rPr>
              <a:t>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 smtClean="0">
              <a:cs typeface="B Nazanin" pitchFamily="2" charset="-78"/>
            </a:endParaRPr>
          </a:p>
          <a:p>
            <a:pPr lvl="2" algn="r" rtl="1">
              <a:lnSpc>
                <a:spcPct val="150000"/>
              </a:lnSpc>
              <a:buFont typeface="Wingdings" pitchFamily="2" charset="2"/>
              <a:buChar char="v"/>
            </a:pPr>
            <a:endParaRPr lang="fa-I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4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305800" cy="5486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VLA-4</a:t>
            </a:r>
          </a:p>
          <a:p>
            <a:pPr marL="0" indent="0" algn="r" rtl="1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LFA-1</a:t>
            </a:r>
            <a:endParaRPr lang="fa-I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rtl="1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Mac-1</a:t>
            </a: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buFont typeface="Wingdings" pitchFamily="2" charset="2"/>
              <a:buChar char="v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fa-IR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7309340" y="14478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90699" y="228600"/>
            <a:ext cx="68580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مهاجرت لوکوسیتی – لیگاند اینتگرین ها</a:t>
            </a:r>
            <a:endParaRPr lang="en-US" sz="2400" cap="all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752600"/>
            <a:ext cx="67056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ICAM-1 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fa-I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a-I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سلولهای 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آندوتلیال، لنفوسیت، فیبروبلاست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DC,MØ</a:t>
            </a:r>
            <a:r>
              <a:rPr lang="fa-IR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fa-I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ICAM-2 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آندوتلیال</a:t>
            </a:r>
          </a:p>
          <a:p>
            <a:pPr algn="r" rtl="1">
              <a:lnSpc>
                <a:spcPct val="150000"/>
              </a:lnSpc>
            </a:pPr>
            <a:r>
              <a:rPr lang="fa-I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ICAM-3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لنفوسیت ها</a:t>
            </a:r>
          </a:p>
        </p:txBody>
      </p:sp>
      <p:sp>
        <p:nvSpPr>
          <p:cNvPr id="8" name="Right Brace 7"/>
          <p:cNvSpPr/>
          <p:nvPr/>
        </p:nvSpPr>
        <p:spPr>
          <a:xfrm>
            <a:off x="7315200" y="1905000"/>
            <a:ext cx="385689" cy="14828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15000" y="27432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757204" y="3242604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791200" y="22098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>
            <a:off x="7543800" y="3852204"/>
            <a:ext cx="309489" cy="800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029200" y="3698464"/>
            <a:ext cx="2556804" cy="1107996"/>
          </a:xfrm>
          <a:prstGeom prst="rect">
            <a:avLst/>
          </a:prstGeom>
          <a:solidFill>
            <a:srgbClr val="D8FDB3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ICAM-1</a:t>
            </a:r>
            <a:endParaRPr lang="fa-IR" sz="2200" dirty="0">
              <a:latin typeface="Times New Roman" pitchFamily="18" charset="0"/>
              <a:cs typeface="B Mitra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>
                <a:latin typeface="Times New Roman" pitchFamily="18" charset="0"/>
                <a:cs typeface="B Mitra" pitchFamily="2" charset="-78"/>
              </a:rPr>
              <a:t>گیرنده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iC3b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کمپلمان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543800" y="5410200"/>
            <a:ext cx="309489" cy="800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3400" y="5216604"/>
            <a:ext cx="7010400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MadCAM-1</a:t>
            </a:r>
            <a:r>
              <a:rPr lang="fa-I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مولکول 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های چسبنده سلولی آدرسین 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مخاطی)</a:t>
            </a:r>
          </a:p>
          <a:p>
            <a:pPr algn="r" rtl="1">
              <a:lnSpc>
                <a:spcPct val="150000"/>
              </a:lnSpc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E-cadherin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مولکول 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های چسبندگی اپی 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تلیال)</a:t>
            </a:r>
            <a:endParaRPr lang="fa-IR" sz="2200" dirty="0"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9699" y="1219200"/>
            <a:ext cx="2568089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VCAM-1(CD106)</a:t>
            </a:r>
            <a:endParaRPr lang="fa-I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</p:spPr>
        <p:txBody>
          <a:bodyPr/>
          <a:lstStyle/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پلی پپتیدهای 10- 8 کیلودالتونی که شامل دو حلقه دی سولفیدی داخلی هستند.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دارای چهار خانواده هستند. (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تعداد و محل 2 ریشه از 4 ریشه سیستئین حفاظت شده</a:t>
            </a:r>
            <a:r>
              <a:rPr lang="fa-IR" dirty="0" smtClean="0">
                <a:cs typeface="B Nazanin" pitchFamily="2" charset="-78"/>
              </a:rPr>
              <a:t>)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CX3C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CXC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a-IR" sz="2400" dirty="0">
                <a:cs typeface="B Nazanin" pitchFamily="2" charset="-78"/>
              </a:rPr>
              <a:t>خانواده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CC </a:t>
            </a:r>
            <a:r>
              <a:rPr lang="fa-I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sz="2400" dirty="0">
                <a:cs typeface="B Nazanin" pitchFamily="2" charset="-78"/>
              </a:rPr>
              <a:t>خانواده 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fa-IR" sz="2400" dirty="0">
                <a:cs typeface="B Nazanin" pitchFamily="2" charset="-78"/>
              </a:rPr>
              <a:t>خانواده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 سایتوکاین های التهابی (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IL-1, IL-17, TNF</a:t>
            </a:r>
            <a:r>
              <a:rPr lang="fa-IR" dirty="0" smtClean="0">
                <a:cs typeface="B Nazanin" pitchFamily="2" charset="-78"/>
              </a:rPr>
              <a:t>)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تولید کموکاین ها را القا می کند.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fa-IR" dirty="0" smtClean="0">
                <a:cs typeface="B Nazanin" pitchFamily="2" charset="-78"/>
              </a:rPr>
              <a:t>گیرنده </a:t>
            </a:r>
            <a:r>
              <a:rPr lang="fa-IR" dirty="0">
                <a:cs typeface="B Nazanin" pitchFamily="2" charset="-78"/>
              </a:rPr>
              <a:t>کموکاین ها متعلق به سوپر خانواده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GPCR</a:t>
            </a:r>
            <a:r>
              <a:rPr lang="fa-IR" dirty="0">
                <a:cs typeface="B Nazanin" pitchFamily="2" charset="-78"/>
              </a:rPr>
              <a:t> می باشد</a:t>
            </a:r>
            <a:r>
              <a:rPr lang="fa-IR" dirty="0" smtClean="0">
                <a:cs typeface="B Nazanin" pitchFamily="2" charset="-78"/>
              </a:rPr>
              <a:t>.</a:t>
            </a: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cs typeface="B Nazanin" pitchFamily="2" charset="-78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CXCR4</a:t>
            </a:r>
            <a:r>
              <a:rPr lang="fa-IR" dirty="0" smtClean="0">
                <a:cs typeface="B Nazanin" pitchFamily="2" charset="-78"/>
              </a:rPr>
              <a:t>و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CCR5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به عنوان گیرنده های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HIV</a:t>
            </a:r>
            <a:r>
              <a:rPr lang="fa-IR" dirty="0" smtClean="0">
                <a:cs typeface="B Nazanin" pitchFamily="2" charset="-78"/>
              </a:rPr>
              <a:t> عمل می کنند.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90699" y="228600"/>
            <a:ext cx="68580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مهاجرت لوکوسیتی – </a:t>
            </a:r>
            <a:r>
              <a:rPr lang="fa-IR" sz="2400" cap="all" dirty="0" smtClean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کموکاین ها</a:t>
            </a:r>
            <a:endParaRPr lang="en-US" sz="2400" cap="all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9558" y="3810000"/>
            <a:ext cx="201984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CCR1-CCR10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590800"/>
            <a:ext cx="201984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CX3CR-1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81423" y="3200400"/>
            <a:ext cx="201984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CCR1-CCR8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9558" y="4445913"/>
            <a:ext cx="2019842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a-IR" sz="2000" dirty="0" smtClean="0">
                <a:solidFill>
                  <a:prstClr val="black"/>
                </a:solidFill>
                <a:cs typeface="B Nazanin" pitchFamily="2" charset="-78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XCR-1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0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0104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اعمال بیولوژیک کموکاین ها</a:t>
            </a:r>
            <a:endParaRPr lang="en-US" sz="2400" cap="all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8229600" cy="34290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 واکنش </a:t>
            </a:r>
            <a:r>
              <a:rPr lang="fa-IR" dirty="0">
                <a:cs typeface="B Nazanin" pitchFamily="2" charset="-78"/>
              </a:rPr>
              <a:t>های </a:t>
            </a:r>
            <a:r>
              <a:rPr lang="fa-IR" dirty="0" smtClean="0">
                <a:cs typeface="B Nazanin" pitchFamily="2" charset="-78"/>
              </a:rPr>
              <a:t>التهابی</a:t>
            </a:r>
          </a:p>
          <a:p>
            <a:pPr algn="r" rtl="1">
              <a:lnSpc>
                <a:spcPct val="150000"/>
              </a:lnSpc>
              <a:buClrTx/>
              <a:buFont typeface="Wingdings" pitchFamily="2" charset="2"/>
              <a:buChar char="q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تکامل اعضای لنفاوی</a:t>
            </a:r>
          </a:p>
          <a:p>
            <a:pPr algn="r" rtl="1">
              <a:lnSpc>
                <a:spcPct val="150000"/>
              </a:lnSpc>
              <a:buClrTx/>
              <a:buFont typeface="Wingdings" pitchFamily="2" charset="2"/>
              <a:buChar char="q"/>
            </a:pPr>
            <a:endParaRPr lang="fa-IR" dirty="0">
              <a:cs typeface="B Nazanin" pitchFamily="2" charset="-78"/>
            </a:endParaRPr>
          </a:p>
          <a:p>
            <a:pPr algn="r" rtl="1">
              <a:lnSpc>
                <a:spcPct val="150000"/>
              </a:lnSpc>
              <a:buClrTx/>
              <a:buFont typeface="Wingdings" pitchFamily="2" charset="2"/>
              <a:buChar char="q"/>
            </a:pPr>
            <a:r>
              <a:rPr lang="fa-IR" dirty="0" smtClean="0">
                <a:cs typeface="B Nazanin" pitchFamily="2" charset="-78"/>
              </a:rPr>
              <a:t>مهاجرت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fa-IR" dirty="0" smtClean="0">
                <a:cs typeface="B Nazanin" pitchFamily="2" charset="-78"/>
              </a:rPr>
              <a:t> از محل عفونت به گره های لنفاوی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477000" y="1943100"/>
            <a:ext cx="309489" cy="8001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787604"/>
            <a:ext cx="638989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افزایش چسبندگی لوکوسیت ها به آندوتلیوم</a:t>
            </a: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cs typeface="B Nazanin" pitchFamily="2" charset="-78"/>
              </a:rPr>
              <a:t>مهاجرت لوکوسیت ها از طریق عروق خونی به محل عفونت یا آسیب بافتی</a:t>
            </a:r>
            <a:endParaRPr lang="en-US" sz="2200" dirty="0"/>
          </a:p>
        </p:txBody>
      </p:sp>
      <p:sp>
        <p:nvSpPr>
          <p:cNvPr id="6" name="Rectangle 5"/>
          <p:cNvSpPr/>
          <p:nvPr/>
        </p:nvSpPr>
        <p:spPr>
          <a:xfrm>
            <a:off x="1524000" y="2898828"/>
            <a:ext cx="3048000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buClrTx/>
            </a:pPr>
            <a:r>
              <a:rPr lang="fa-IR" sz="2000" b="1" dirty="0" smtClean="0">
                <a:solidFill>
                  <a:schemeClr val="bg1"/>
                </a:solidFill>
                <a:cs typeface="B Nazanin" pitchFamily="2" charset="-78"/>
              </a:rPr>
              <a:t>کموتاکسیس </a:t>
            </a:r>
            <a:r>
              <a:rPr lang="en-US" dirty="0" err="1" smtClean="0">
                <a:solidFill>
                  <a:schemeClr val="bg1"/>
                </a:solidFill>
                <a:cs typeface="B Nazanin" pitchFamily="2" charset="-78"/>
              </a:rPr>
              <a:t>Chemotraction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fa-IR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40053" y="3714690"/>
            <a:ext cx="1431802" cy="40011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000" b="1" dirty="0">
                <a:solidFill>
                  <a:schemeClr val="bg1"/>
                </a:solidFill>
                <a:cs typeface="B Nazanin" pitchFamily="2" charset="-78"/>
              </a:rPr>
              <a:t>هومئوستاتیک</a:t>
            </a:r>
            <a:endParaRPr 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624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واکنش متقابل لوکوسیت – اندوتلیال و فراخوانی لوکوسیت ها به بافت ها</a:t>
            </a:r>
            <a:endParaRPr lang="en-US" sz="2400" b="1" cap="all" dirty="0">
              <a:solidFill>
                <a:schemeClr val="tx1"/>
              </a:solidFill>
              <a:latin typeface="Iranian nastaeligh"/>
              <a:cs typeface="B Titr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9" y="1371600"/>
            <a:ext cx="845323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15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 rtl="1"/>
            <a:r>
              <a:rPr lang="fa-IR" sz="2400" b="1" cap="all" dirty="0">
                <a:solidFill>
                  <a:schemeClr val="tx1"/>
                </a:solidFill>
                <a:latin typeface="Iranian nastaeligh"/>
                <a:cs typeface="B Titr" pitchFamily="2" charset="-78"/>
              </a:rPr>
              <a:t>بیماری های نادر ارثی انسانی تحت عنوان </a:t>
            </a:r>
            <a:r>
              <a:rPr lang="fa-IR" sz="2400" b="1" cap="all" dirty="0">
                <a:solidFill>
                  <a:srgbClr val="FF0000"/>
                </a:solidFill>
                <a:latin typeface="Iranian nastaeligh"/>
                <a:cs typeface="B Titr" pitchFamily="2" charset="-78"/>
              </a:rPr>
              <a:t>نقص چسبندگی لکوسیتی</a:t>
            </a:r>
            <a:endParaRPr lang="en-US" sz="2400" b="1" cap="all" dirty="0">
              <a:solidFill>
                <a:srgbClr val="FF0000"/>
              </a:solidFill>
              <a:latin typeface="Iranian nastaeligh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itchFamily="2" charset="-78"/>
              </a:rPr>
              <a:t>نقص چسبندگی لکوسیتی نوع 1</a:t>
            </a:r>
            <a:r>
              <a:rPr lang="fa-IR" b="1" cap="all" dirty="0" smtClean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 (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LAD-1</a:t>
            </a:r>
            <a:r>
              <a:rPr lang="fa-IR" b="1" cap="all" dirty="0" smtClean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)</a:t>
            </a:r>
          </a:p>
          <a:p>
            <a:pPr algn="r" rtl="1"/>
            <a:endParaRPr lang="en-US" b="1" cap="all" dirty="0" smtClean="0">
              <a:solidFill>
                <a:srgbClr val="FF0000"/>
              </a:solidFill>
              <a:latin typeface="Iranian nastaeligh"/>
              <a:cs typeface="B Mitra" pitchFamily="2" charset="-78"/>
            </a:endParaRPr>
          </a:p>
          <a:p>
            <a:pPr algn="r" rtl="1"/>
            <a:endParaRPr lang="fa-IR" b="1" cap="all" dirty="0" smtClean="0">
              <a:solidFill>
                <a:srgbClr val="FF0000"/>
              </a:solidFill>
              <a:latin typeface="Iranian nastaeligh"/>
              <a:cs typeface="B Mitra" pitchFamily="2" charset="-78"/>
            </a:endParaRPr>
          </a:p>
          <a:p>
            <a:pPr algn="r" rtl="1"/>
            <a:endParaRPr lang="en-US" b="1" cap="all" dirty="0">
              <a:solidFill>
                <a:srgbClr val="FF0000"/>
              </a:solidFill>
              <a:latin typeface="Iranian nastaeligh"/>
              <a:cs typeface="B Mitra" pitchFamily="2" charset="-78"/>
            </a:endParaRPr>
          </a:p>
          <a:p>
            <a:pPr algn="r" rtl="1"/>
            <a:r>
              <a:rPr lang="fa-IR" dirty="0">
                <a:cs typeface="B Nazanin" pitchFamily="2" charset="-78"/>
              </a:rPr>
              <a:t>نقص چسبندگی لکوسیتی نوع </a:t>
            </a:r>
            <a:r>
              <a:rPr lang="fa-IR" dirty="0" smtClean="0">
                <a:cs typeface="B Nazanin" pitchFamily="2" charset="-78"/>
              </a:rPr>
              <a:t>2</a:t>
            </a:r>
            <a:r>
              <a:rPr lang="fa-IR" b="1" cap="all" dirty="0" smtClean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LAD-2</a:t>
            </a:r>
            <a:r>
              <a:rPr lang="fa-IR" b="1" cap="all" dirty="0" smtClean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)</a:t>
            </a:r>
          </a:p>
          <a:p>
            <a:pPr algn="r" rtl="1"/>
            <a:endParaRPr lang="en-US" b="1" dirty="0">
              <a:cs typeface="B Mitra" pitchFamily="2" charset="-78"/>
            </a:endParaRPr>
          </a:p>
          <a:p>
            <a:pPr algn="r" rtl="1"/>
            <a:endParaRPr lang="en-US" b="1" dirty="0" smtClean="0">
              <a:cs typeface="B Mitra" pitchFamily="2" charset="-78"/>
            </a:endParaRPr>
          </a:p>
          <a:p>
            <a:pPr algn="r" rtl="1"/>
            <a:endParaRPr lang="en-US" b="1" dirty="0">
              <a:cs typeface="B Mitra" pitchFamily="2" charset="-78"/>
            </a:endParaRPr>
          </a:p>
          <a:p>
            <a:pPr algn="r" rtl="1"/>
            <a:r>
              <a:rPr lang="fa-IR" dirty="0">
                <a:cs typeface="B Nazanin" pitchFamily="2" charset="-78"/>
              </a:rPr>
              <a:t>نقص چسبندگی لکوسیتی نوع </a:t>
            </a:r>
            <a:r>
              <a:rPr lang="fa-IR" dirty="0" smtClean="0">
                <a:cs typeface="B Nazanin" pitchFamily="2" charset="-78"/>
              </a:rPr>
              <a:t>3</a:t>
            </a:r>
            <a:r>
              <a:rPr lang="fa-IR" b="1" cap="all" dirty="0" smtClean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 </a:t>
            </a:r>
            <a:r>
              <a:rPr lang="fa-IR" b="1" cap="all" dirty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LAD-3</a:t>
            </a:r>
            <a:r>
              <a:rPr lang="fa-IR" b="1" cap="all" dirty="0" smtClean="0">
                <a:solidFill>
                  <a:srgbClr val="FF0000"/>
                </a:solidFill>
                <a:latin typeface="Iranian nastaeligh"/>
                <a:cs typeface="B Mitra" pitchFamily="2" charset="-78"/>
              </a:rPr>
              <a:t>)</a:t>
            </a:r>
            <a:endParaRPr lang="en-US" b="1" dirty="0">
              <a:cs typeface="B Mitra" pitchFamily="2" charset="-78"/>
            </a:endParaRPr>
          </a:p>
          <a:p>
            <a:pPr algn="r" rtl="1"/>
            <a:endParaRPr lang="en-US" b="1" dirty="0">
              <a:cs typeface="B Mitra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36" y="3886200"/>
            <a:ext cx="8915400" cy="557845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فقدان ناقل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GDP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-فوکوز گلژی که برای بیان لیگاندهای  سلکتین های </a:t>
            </a:r>
            <a:r>
              <a:rPr lang="en-US" sz="2200" dirty="0" smtClean="0">
                <a:latin typeface="Times New Roman" pitchFamily="18" charset="0"/>
                <a:cs typeface="B Mitra" pitchFamily="2" charset="-78"/>
              </a:rPr>
              <a:t>E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 و </a:t>
            </a:r>
            <a:r>
              <a:rPr lang="en-US" sz="2200" dirty="0" smtClean="0">
                <a:latin typeface="Times New Roman" pitchFamily="18" charset="0"/>
                <a:cs typeface="B Mitra" pitchFamily="2" charset="-78"/>
              </a:rPr>
              <a:t>P</a:t>
            </a: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 بر سطح نتروفیل ها لازم است.</a:t>
            </a:r>
            <a:endParaRPr lang="fa-IR" sz="2200" dirty="0"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9367" y="2209800"/>
            <a:ext cx="8201465" cy="6001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latin typeface="Times New Roman" pitchFamily="18" charset="0"/>
                <a:cs typeface="B Mitra" pitchFamily="2" charset="-78"/>
              </a:rPr>
              <a:t>نقص ارثی اتوزومی مغلوب در ژن </a:t>
            </a:r>
            <a:r>
              <a:rPr lang="en-US" sz="2200" dirty="0">
                <a:latin typeface="Times New Roman" pitchFamily="18" charset="0"/>
                <a:cs typeface="B Mitra" pitchFamily="2" charset="-78"/>
              </a:rPr>
              <a:t>CD18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، که زیر واحد </a:t>
            </a:r>
            <a:r>
              <a:rPr lang="el-GR" sz="2200" dirty="0">
                <a:latin typeface="Times New Roman" pitchFamily="18" charset="0"/>
                <a:cs typeface="B Mitra" pitchFamily="2" charset="-78"/>
              </a:rPr>
              <a:t>β</a:t>
            </a:r>
            <a:r>
              <a:rPr lang="fa-IR" sz="2200" dirty="0">
                <a:latin typeface="Times New Roman" pitchFamily="18" charset="0"/>
                <a:cs typeface="B Mitra" pitchFamily="2" charset="-78"/>
              </a:rPr>
              <a:t> از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LFA-1</a:t>
            </a:r>
            <a:r>
              <a:rPr lang="fa-IR" sz="2200" dirty="0"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Mac-1</a:t>
            </a:r>
            <a:r>
              <a:rPr lang="fa-IR" sz="2200" dirty="0">
                <a:latin typeface="Times New Roman" pitchFamily="18" charset="0"/>
                <a:cs typeface="Times New Roman" pitchFamily="18" charset="0"/>
              </a:rPr>
              <a:t> می باشد</a:t>
            </a:r>
            <a:endParaRPr lang="fa-IR" sz="2200" dirty="0"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724436"/>
            <a:ext cx="8763000" cy="600164"/>
          </a:xfrm>
          <a:prstGeom prst="rect">
            <a:avLst/>
          </a:prstGeom>
          <a:solidFill>
            <a:schemeClr val="bg1"/>
          </a:solidFill>
          <a:ln w="34925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 smtClean="0">
                <a:latin typeface="Times New Roman" pitchFamily="18" charset="0"/>
                <a:cs typeface="B Mitra" pitchFamily="2" charset="-78"/>
              </a:rPr>
              <a:t>موتاسیون ها در مسیرهای سیگنال رسانی که گیرنده های کموکاینی را  با فعال سازی اینتگرین مرتبط می کنند. </a:t>
            </a:r>
            <a:endParaRPr lang="fa-IR" sz="2200" dirty="0">
              <a:latin typeface="Times New Roman" pitchFamily="18" charset="0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688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algn="r" rtl="1"/>
            <a:r>
              <a:rPr lang="fa-IR" dirty="0" smtClean="0"/>
              <a:t>(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نوتروفیل</a:t>
            </a:r>
            <a:r>
              <a:rPr lang="fa-IR" dirty="0" smtClean="0"/>
              <a:t>)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CXCR1</a:t>
            </a:r>
            <a:r>
              <a:rPr lang="fa-IR" dirty="0" smtClean="0"/>
              <a:t> و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CXCR2</a:t>
            </a:r>
            <a:r>
              <a:rPr lang="fa-IR" dirty="0" smtClean="0"/>
              <a:t>         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CXCL1</a:t>
            </a:r>
            <a:r>
              <a:rPr lang="fa-IR" dirty="0" smtClean="0"/>
              <a:t> 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CXCL8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IL-8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a-IR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fa-IR" sz="22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منوسیت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CCR2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CCL2 (MCP-1)</a:t>
            </a:r>
          </a:p>
          <a:p>
            <a:pPr algn="r" rtl="1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سلول های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 بکر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a-IR" dirty="0" smtClean="0">
                <a:latin typeface="Times New Roman" pitchFamily="18" charset="0"/>
                <a:cs typeface="B Nazanin" pitchFamily="2" charset="-78"/>
              </a:rPr>
              <a:t>-سلکتین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،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LFA-1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و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CCR7</a:t>
            </a:r>
            <a:r>
              <a:rPr lang="fa-IR" sz="2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PNAd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CCL19,21</a:t>
            </a:r>
          </a:p>
          <a:p>
            <a:pPr algn="r" rtl="1"/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52735"/>
            <a:ext cx="3344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cap="all" spc="-100" dirty="0">
                <a:solidFill>
                  <a:prstClr val="black"/>
                </a:solidFill>
                <a:latin typeface="Iranian nastaeligh"/>
                <a:ea typeface="+mj-ea"/>
                <a:cs typeface="B Titr" pitchFamily="2" charset="-78"/>
              </a:rPr>
              <a:t>فراخوانی لوکوسیت ها به بافت ها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100732" y="1385668"/>
            <a:ext cx="914400" cy="381000"/>
          </a:xfrm>
          <a:prstGeom prst="lef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553985" y="2243796"/>
            <a:ext cx="914400" cy="381000"/>
          </a:xfrm>
          <a:prstGeom prst="lef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2706856" y="3081996"/>
            <a:ext cx="914400" cy="381000"/>
          </a:xfrm>
          <a:prstGeom prst="leftArrow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85692"/>
            <a:ext cx="3866053" cy="279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81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749</TotalTime>
  <Words>764</Words>
  <Application>Microsoft Office PowerPoint</Application>
  <PresentationFormat>On-screen Show (4:3)</PresentationFormat>
  <Paragraphs>123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گردش لوکوسیت ها و مهاجرت به بافت ها</vt:lpstr>
      <vt:lpstr>مهاجرت لوکوسیتی – سلکتین ها</vt:lpstr>
      <vt:lpstr>مهاجرت لوکوسیتی – اینتگرین ها</vt:lpstr>
      <vt:lpstr>مهاجرت لوکوسیتی – لیگاند اینتگرین ها</vt:lpstr>
      <vt:lpstr>مهاجرت لوکوسیتی – کموکاین ها</vt:lpstr>
      <vt:lpstr>اعمال بیولوژیک کموکاین ها</vt:lpstr>
      <vt:lpstr>واکنش متقابل لوکوسیت – اندوتلیال و فراخوانی لوکوسیت ها به بافت ها</vt:lpstr>
      <vt:lpstr>بیماری های نادر ارثی انسانی تحت عنوان نقص چسبندگی لکوسیتی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158</cp:revision>
  <dcterms:created xsi:type="dcterms:W3CDTF">2020-02-19T18:48:44Z</dcterms:created>
  <dcterms:modified xsi:type="dcterms:W3CDTF">2020-02-21T20:38:59Z</dcterms:modified>
</cp:coreProperties>
</file>